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61" r:id="rId4"/>
    <p:sldId id="263" r:id="rId5"/>
    <p:sldId id="262" r:id="rId6"/>
    <p:sldId id="258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CC00"/>
    <a:srgbClr val="99CC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7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50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711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10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7C4F-C893-4996-B0CE-B04319838329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671300" y="6492875"/>
            <a:ext cx="520700" cy="365125"/>
          </a:xfrm>
        </p:spPr>
        <p:txBody>
          <a:bodyPr/>
          <a:lstStyle>
            <a:lvl1pPr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622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17CE-5426-4E2E-A3F3-DF349BCA8BA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74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DB8F-17A3-41C6-90D5-360CB786BF5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5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AE9-3E2A-44EC-B2AC-34F20E9F360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8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0FA6-D444-4B01-B88B-59F211CE383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39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586-6D85-4246-BE32-7651CE304B1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4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EEC6-9456-4274-BB9C-D758C3E47CF7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37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40DC-6C88-4474-A6D0-3868B525D180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5775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DEE7-A984-4640-BB24-B86BBEA95454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14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6893-2568-426A-BA4C-84FB64E4C27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70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8FC0-17E3-48F7-852F-C808D23E4E64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58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7C4F-C893-4996-B0CE-B04319838329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671300" y="6492875"/>
            <a:ext cx="520700" cy="365125"/>
          </a:xfrm>
        </p:spPr>
        <p:txBody>
          <a:bodyPr/>
          <a:lstStyle>
            <a:lvl1pPr>
              <a:defRPr sz="1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286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17CE-5426-4E2E-A3F3-DF349BCA8BA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57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DB8F-17A3-41C6-90D5-360CB786BF5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51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AE9-3E2A-44EC-B2AC-34F20E9F360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309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0FA6-D444-4B01-B88B-59F211CE383C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742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586-6D85-4246-BE32-7651CE304B1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897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6EEC6-9456-4274-BB9C-D758C3E47CF7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52407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B40DC-6C88-4474-A6D0-3868B525D180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61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DEE7-A984-4640-BB24-B86BBEA95454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3179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56893-2568-426A-BA4C-84FB64E4C27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395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8FC0-17E3-48F7-852F-C808D23E4E64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639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38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619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17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1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80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FF038-60CC-4538-870E-D609FF4B6CA1}" type="datetimeFigureOut">
              <a:rPr lang="zh-TW" altLang="en-US" smtClean="0"/>
              <a:t>2022/2/7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4020-E187-41BF-BDA3-022713D03F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2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5F5F-8B8A-4E96-8C1A-DAB7631076A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8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85F5F-8B8A-4E96-8C1A-DAB7631076A6}" type="datetime1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2022/2/7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1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alphaModFix amt="56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35"/>
                    </a14:imgEffect>
                    <a14:imgEffect>
                      <a14:saturation sat="8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3" y="0"/>
            <a:ext cx="12191999" cy="68629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6" name="矩形 4"/>
          <p:cNvSpPr/>
          <p:nvPr/>
        </p:nvSpPr>
        <p:spPr>
          <a:xfrm>
            <a:off x="6110308" y="0"/>
            <a:ext cx="6120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6248400 w 12192000"/>
              <a:gd name="connsiteY0" fmla="*/ 127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6248400 w 12192000"/>
              <a:gd name="connsiteY4" fmla="*/ 12700 h 6858000"/>
              <a:gd name="connsiteX0" fmla="*/ 1028700 w 6972300"/>
              <a:gd name="connsiteY0" fmla="*/ 12700 h 6858000"/>
              <a:gd name="connsiteX1" fmla="*/ 6972300 w 6972300"/>
              <a:gd name="connsiteY1" fmla="*/ 0 h 6858000"/>
              <a:gd name="connsiteX2" fmla="*/ 6972300 w 6972300"/>
              <a:gd name="connsiteY2" fmla="*/ 6858000 h 6858000"/>
              <a:gd name="connsiteX3" fmla="*/ 0 w 6972300"/>
              <a:gd name="connsiteY3" fmla="*/ 6858000 h 6858000"/>
              <a:gd name="connsiteX4" fmla="*/ 1028700 w 6972300"/>
              <a:gd name="connsiteY4" fmla="*/ 12700 h 6858000"/>
              <a:gd name="connsiteX0" fmla="*/ 2006600 w 6972300"/>
              <a:gd name="connsiteY0" fmla="*/ 12700 h 6858000"/>
              <a:gd name="connsiteX1" fmla="*/ 6972300 w 6972300"/>
              <a:gd name="connsiteY1" fmla="*/ 0 h 6858000"/>
              <a:gd name="connsiteX2" fmla="*/ 6972300 w 6972300"/>
              <a:gd name="connsiteY2" fmla="*/ 6858000 h 6858000"/>
              <a:gd name="connsiteX3" fmla="*/ 0 w 6972300"/>
              <a:gd name="connsiteY3" fmla="*/ 6858000 h 6858000"/>
              <a:gd name="connsiteX4" fmla="*/ 2006600 w 6972300"/>
              <a:gd name="connsiteY4" fmla="*/ 12700 h 6858000"/>
              <a:gd name="connsiteX0" fmla="*/ 863600 w 5829300"/>
              <a:gd name="connsiteY0" fmla="*/ 12700 h 6858000"/>
              <a:gd name="connsiteX1" fmla="*/ 5829300 w 5829300"/>
              <a:gd name="connsiteY1" fmla="*/ 0 h 6858000"/>
              <a:gd name="connsiteX2" fmla="*/ 5829300 w 5829300"/>
              <a:gd name="connsiteY2" fmla="*/ 6858000 h 6858000"/>
              <a:gd name="connsiteX3" fmla="*/ 0 w 5829300"/>
              <a:gd name="connsiteY3" fmla="*/ 6858000 h 6858000"/>
              <a:gd name="connsiteX4" fmla="*/ 863600 w 5829300"/>
              <a:gd name="connsiteY4" fmla="*/ 12700 h 6858000"/>
              <a:gd name="connsiteX0" fmla="*/ 0 w 6299200"/>
              <a:gd name="connsiteY0" fmla="*/ 0 h 6858000"/>
              <a:gd name="connsiteX1" fmla="*/ 6299200 w 6299200"/>
              <a:gd name="connsiteY1" fmla="*/ 0 h 6858000"/>
              <a:gd name="connsiteX2" fmla="*/ 6299200 w 6299200"/>
              <a:gd name="connsiteY2" fmla="*/ 6858000 h 6858000"/>
              <a:gd name="connsiteX3" fmla="*/ 469900 w 6299200"/>
              <a:gd name="connsiteY3" fmla="*/ 6858000 h 6858000"/>
              <a:gd name="connsiteX4" fmla="*/ 0 w 6299200"/>
              <a:gd name="connsiteY4" fmla="*/ 0 h 6858000"/>
              <a:gd name="connsiteX0" fmla="*/ 685800 w 6985000"/>
              <a:gd name="connsiteY0" fmla="*/ 0 h 6858000"/>
              <a:gd name="connsiteX1" fmla="*/ 6985000 w 6985000"/>
              <a:gd name="connsiteY1" fmla="*/ 0 h 6858000"/>
              <a:gd name="connsiteX2" fmla="*/ 6985000 w 6985000"/>
              <a:gd name="connsiteY2" fmla="*/ 6858000 h 6858000"/>
              <a:gd name="connsiteX3" fmla="*/ 0 w 6985000"/>
              <a:gd name="connsiteY3" fmla="*/ 6858000 h 6858000"/>
              <a:gd name="connsiteX4" fmla="*/ 685800 w 6985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5000" h="6858000">
                <a:moveTo>
                  <a:pt x="685800" y="0"/>
                </a:moveTo>
                <a:lnTo>
                  <a:pt x="6985000" y="0"/>
                </a:lnTo>
                <a:lnTo>
                  <a:pt x="6985000" y="6858000"/>
                </a:lnTo>
                <a:lnTo>
                  <a:pt x="0" y="6858000"/>
                </a:lnTo>
                <a:lnTo>
                  <a:pt x="6858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971893" y="1639718"/>
            <a:ext cx="5236899" cy="8379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>
              <a:defRPr>
                <a:solidFill>
                  <a:schemeClr val="bg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zh-TW" altLang="en-US" sz="3200" b="1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幸福</a:t>
            </a:r>
            <a:r>
              <a:rPr lang="zh-TW" altLang="en-US" sz="32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長照資源雲</a:t>
            </a:r>
            <a:r>
              <a:rPr lang="zh-TW" altLang="en-US" sz="3200" b="1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平台</a:t>
            </a:r>
            <a:endParaRPr lang="en-US" altLang="zh-TW" sz="3200" b="1" dirty="0" smtClean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780" y="4955424"/>
            <a:ext cx="3939945" cy="139601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240" y="1639718"/>
            <a:ext cx="837994" cy="83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8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圓角矩形 8"/>
          <p:cNvSpPr/>
          <p:nvPr/>
        </p:nvSpPr>
        <p:spPr>
          <a:xfrm>
            <a:off x="838200" y="2840019"/>
            <a:ext cx="9887174" cy="355002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方案內含結構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幸福長照資源雲平台</a:t>
            </a:r>
            <a:r>
              <a:rPr lang="en-US" altLang="zh-TW" dirty="0" smtClean="0"/>
              <a:t>:</a:t>
            </a:r>
            <a:r>
              <a:rPr lang="zh-TW" altLang="en-US" dirty="0" smtClean="0"/>
              <a:t> 以社區整合型服務中心</a:t>
            </a:r>
            <a:r>
              <a:rPr lang="en-US" altLang="zh-TW" dirty="0" smtClean="0"/>
              <a:t>(A</a:t>
            </a:r>
            <a:r>
              <a:rPr lang="zh-TW" altLang="en-US" dirty="0" smtClean="0"/>
              <a:t>單位</a:t>
            </a:r>
            <a:r>
              <a:rPr lang="en-US" altLang="zh-TW" dirty="0" smtClean="0"/>
              <a:t>)</a:t>
            </a:r>
            <a:r>
              <a:rPr lang="zh-TW" altLang="en-US" dirty="0" smtClean="0"/>
              <a:t>為服務對象，協助其提升長照服務執行效率。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354566" y="4203122"/>
            <a:ext cx="252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/>
              <a:t>線上管理平台</a:t>
            </a:r>
            <a:endParaRPr lang="zh-TW" altLang="en-US" sz="2800" b="1" dirty="0"/>
          </a:p>
        </p:txBody>
      </p:sp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33" y="2979643"/>
            <a:ext cx="1927267" cy="327077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820" y="3126308"/>
            <a:ext cx="4014022" cy="305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5"/>
          <p:cNvSpPr/>
          <p:nvPr/>
        </p:nvSpPr>
        <p:spPr>
          <a:xfrm rot="13500000">
            <a:off x="145642" y="433929"/>
            <a:ext cx="245313" cy="252064"/>
          </a:xfrm>
          <a:custGeom>
            <a:avLst/>
            <a:gdLst>
              <a:gd name="connsiteX0" fmla="*/ 0 w 1151626"/>
              <a:gd name="connsiteY0" fmla="*/ 1151626 h 1151626"/>
              <a:gd name="connsiteX1" fmla="*/ 0 w 1151626"/>
              <a:gd name="connsiteY1" fmla="*/ 0 h 1151626"/>
              <a:gd name="connsiteX2" fmla="*/ 1151626 w 1151626"/>
              <a:gd name="connsiteY2" fmla="*/ 1151626 h 1151626"/>
              <a:gd name="connsiteX3" fmla="*/ 0 w 1151626"/>
              <a:gd name="connsiteY3" fmla="*/ 1151626 h 1151626"/>
              <a:gd name="connsiteX0" fmla="*/ 0 w 1612160"/>
              <a:gd name="connsiteY0" fmla="*/ 1660959 h 1660959"/>
              <a:gd name="connsiteX1" fmla="*/ 460534 w 1612160"/>
              <a:gd name="connsiteY1" fmla="*/ 0 h 1660959"/>
              <a:gd name="connsiteX2" fmla="*/ 1612160 w 1612160"/>
              <a:gd name="connsiteY2" fmla="*/ 1151626 h 1660959"/>
              <a:gd name="connsiteX3" fmla="*/ 0 w 1612160"/>
              <a:gd name="connsiteY3" fmla="*/ 1660959 h 1660959"/>
              <a:gd name="connsiteX0" fmla="*/ 0 w 1402337"/>
              <a:gd name="connsiteY0" fmla="*/ 1421162 h 1421161"/>
              <a:gd name="connsiteX1" fmla="*/ 250711 w 1402337"/>
              <a:gd name="connsiteY1" fmla="*/ 0 h 1421161"/>
              <a:gd name="connsiteX2" fmla="*/ 1402337 w 1402337"/>
              <a:gd name="connsiteY2" fmla="*/ 1151626 h 1421161"/>
              <a:gd name="connsiteX3" fmla="*/ 0 w 1402337"/>
              <a:gd name="connsiteY3" fmla="*/ 1421162 h 1421161"/>
              <a:gd name="connsiteX0" fmla="*/ 0 w 1573702"/>
              <a:gd name="connsiteY0" fmla="*/ 1617008 h 1617008"/>
              <a:gd name="connsiteX1" fmla="*/ 422076 w 1573702"/>
              <a:gd name="connsiteY1" fmla="*/ 0 h 1617008"/>
              <a:gd name="connsiteX2" fmla="*/ 1573702 w 1573702"/>
              <a:gd name="connsiteY2" fmla="*/ 1151626 h 1617008"/>
              <a:gd name="connsiteX3" fmla="*/ 0 w 1573702"/>
              <a:gd name="connsiteY3" fmla="*/ 1617008 h 1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702" h="1617008">
                <a:moveTo>
                  <a:pt x="0" y="1617008"/>
                </a:moveTo>
                <a:lnTo>
                  <a:pt x="422076" y="0"/>
                </a:lnTo>
                <a:lnTo>
                  <a:pt x="1573702" y="1151626"/>
                </a:lnTo>
                <a:lnTo>
                  <a:pt x="0" y="161700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TW" dirty="0">
                <a:solidFill>
                  <a:prstClr val="white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 </a:t>
            </a:r>
            <a:endParaRPr kumimoji="1" lang="zh-TW" altLang="en-US" dirty="0">
              <a:solidFill>
                <a:prstClr val="white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485713" y="941164"/>
            <a:ext cx="11249087" cy="0"/>
          </a:xfrm>
          <a:prstGeom prst="line">
            <a:avLst/>
          </a:prstGeom>
          <a:ln w="25400" cap="sq">
            <a:solidFill>
              <a:schemeClr val="accent4">
                <a:lumMod val="75000"/>
              </a:schemeClr>
            </a:solidFill>
          </a:ln>
          <a:effectLst>
            <a:outerShdw blurRad="50800" dist="50800" dir="5400000" algn="ctr" rotWithShape="0">
              <a:srgbClr val="FFC1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541132" y="267574"/>
            <a:ext cx="605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rPr>
              <a:t>幸福長照資源雲平台</a:t>
            </a:r>
            <a:r>
              <a:rPr kumimoji="1" lang="en-US" altLang="zh-TW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rPr>
              <a:t>-</a:t>
            </a:r>
            <a:r>
              <a:rPr kumimoji="1" lang="zh-TW" altLang="en-US" sz="32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rPr>
              <a:t>主要功能</a:t>
            </a:r>
            <a:endParaRPr kumimoji="1" lang="zh-TW" altLang="en-US" sz="3200" b="1" dirty="0">
              <a:solidFill>
                <a:prstClr val="black">
                  <a:lumMod val="65000"/>
                  <a:lumOff val="35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Microsoft JhengHei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30413" y="1829737"/>
            <a:ext cx="2554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個案管理指標</a:t>
            </a:r>
            <a:endParaRPr kumimoji="1" lang="en-US" altLang="zh-TW" sz="2000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612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失能程度指標</a:t>
            </a:r>
            <a:endParaRPr kumimoji="1" lang="en-US" altLang="zh-TW" sz="2000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8374" y="3629953"/>
            <a:ext cx="30829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輪</a:t>
            </a: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派表</a:t>
            </a:r>
            <a:r>
              <a:rPr kumimoji="1" lang="en-US" altLang="zh-TW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(</a:t>
            </a: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公平性</a:t>
            </a:r>
            <a:r>
              <a:rPr kumimoji="1" lang="en-US" altLang="zh-TW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)</a:t>
            </a:r>
          </a:p>
          <a:p>
            <a:pPr marL="612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滿意度調查</a:t>
            </a:r>
            <a:endParaRPr kumimoji="1" lang="en-US" altLang="zh-TW" sz="2000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103025" y="1886372"/>
            <a:ext cx="2544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人力配置</a:t>
            </a:r>
            <a:endParaRPr kumimoji="1" lang="en-US" altLang="zh-TW" sz="2000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38725" y="2625285"/>
            <a:ext cx="3016446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612000" lvl="0" indent="-285750">
              <a:lnSpc>
                <a:spcPts val="3600"/>
              </a:lnSpc>
              <a:buFont typeface="Wingdings" panose="05000000000000000000" pitchFamily="2" charset="2"/>
              <a:buChar char="Ø"/>
              <a:defRPr kumimoji="1" sz="2000" b="1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defRPr>
            </a:lvl1pPr>
          </a:lstStyle>
          <a:p>
            <a:r>
              <a:rPr lang="zh-TW" altLang="en-US" dirty="0" smtClean="0"/>
              <a:t>照顧計畫</a:t>
            </a:r>
            <a:endParaRPr lang="en-US" altLang="zh-TW" dirty="0" smtClean="0"/>
          </a:p>
          <a:p>
            <a:r>
              <a:rPr lang="zh-TW" altLang="en-US" dirty="0" smtClean="0"/>
              <a:t>記錄日誌</a:t>
            </a:r>
            <a:endParaRPr lang="en-US" altLang="zh-TW" dirty="0" smtClean="0"/>
          </a:p>
          <a:p>
            <a:pPr marL="326250" indent="0">
              <a:buFont typeface="Wingdings" panose="05000000000000000000" pitchFamily="2" charset="2"/>
              <a:buNone/>
            </a:pPr>
            <a:r>
              <a:rPr lang="zh-TW" altLang="en-US" dirty="0" smtClean="0"/>
              <a:t>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計畫異動紀錄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複</a:t>
            </a:r>
            <a:r>
              <a:rPr lang="zh-TW" altLang="en-US" dirty="0"/>
              <a:t>評提醒</a:t>
            </a:r>
            <a:endParaRPr lang="en-US" altLang="zh-TW" dirty="0"/>
          </a:p>
          <a:p>
            <a:r>
              <a:rPr lang="zh-TW" altLang="en-US" dirty="0"/>
              <a:t>計畫期程追蹤</a:t>
            </a:r>
            <a:endParaRPr lang="en-US" altLang="zh-TW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21713" y="3658117"/>
            <a:ext cx="2537149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612000" lvl="0" indent="-285750">
              <a:lnSpc>
                <a:spcPts val="3600"/>
              </a:lnSpc>
              <a:buFont typeface="Wingdings" panose="05000000000000000000" pitchFamily="2" charset="2"/>
              <a:buChar char="Ø"/>
              <a:defRPr kumimoji="1" sz="2000" b="1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defRPr>
            </a:lvl1pPr>
          </a:lstStyle>
          <a:p>
            <a:r>
              <a:rPr lang="zh-TW" altLang="en-US" dirty="0"/>
              <a:t>人員職種統計</a:t>
            </a:r>
            <a:endParaRPr lang="en-US" altLang="zh-TW" dirty="0"/>
          </a:p>
          <a:p>
            <a:r>
              <a:rPr lang="zh-TW" altLang="en-US" dirty="0"/>
              <a:t>個案分佈統計</a:t>
            </a:r>
            <a:endParaRPr lang="en-US" altLang="zh-TW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8542107" y="1872488"/>
            <a:ext cx="3105507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TW"/>
            </a:defPPr>
            <a:lvl1pPr marL="612000" lvl="0" indent="-285750">
              <a:lnSpc>
                <a:spcPts val="3600"/>
              </a:lnSpc>
              <a:buFont typeface="Wingdings" panose="05000000000000000000" pitchFamily="2" charset="2"/>
              <a:buChar char="Ø"/>
              <a:defRPr kumimoji="1" sz="2000" b="1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defRPr>
            </a:lvl1pPr>
          </a:lstStyle>
          <a:p>
            <a:r>
              <a:rPr lang="zh-TW" altLang="en-US" dirty="0" smtClean="0"/>
              <a:t>產出評鑑報表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3038725" y="1783294"/>
            <a:ext cx="2803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12000" indent="-28575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資源地圖</a:t>
            </a:r>
            <a:endParaRPr kumimoji="1" lang="en-US" altLang="zh-TW" sz="2000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  <a:p>
            <a:pPr marL="612000" indent="-285750">
              <a:lnSpc>
                <a:spcPts val="3600"/>
              </a:lnSpc>
              <a:buFont typeface="Wingdings" panose="05000000000000000000" pitchFamily="2" charset="2"/>
              <a:buChar char="Ø"/>
            </a:pPr>
            <a:r>
              <a:rPr kumimoji="1" lang="zh-TW" altLang="en-US" sz="20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Microsoft JhengHei" charset="-120"/>
                <a:ea typeface="Microsoft JhengHei" charset="-120"/>
                <a:cs typeface="Microsoft JhengHei" charset="-120"/>
              </a:rPr>
              <a:t>個案總覽</a:t>
            </a:r>
            <a:endParaRPr kumimoji="1" lang="en-US" altLang="zh-TW" b="1" dirty="0">
              <a:solidFill>
                <a:prstClr val="black">
                  <a:lumMod val="65000"/>
                  <a:lumOff val="35000"/>
                </a:prstClr>
              </a:solidFill>
              <a:latin typeface="Microsoft JhengHei" charset="-120"/>
              <a:ea typeface="Microsoft JhengHei" charset="-120"/>
              <a:cs typeface="Microsoft JhengHei" charset="-120"/>
            </a:endParaRPr>
          </a:p>
        </p:txBody>
      </p:sp>
      <p:sp>
        <p:nvSpPr>
          <p:cNvPr id="6" name="剪去單一角落矩形 5"/>
          <p:cNvSpPr/>
          <p:nvPr/>
        </p:nvSpPr>
        <p:spPr>
          <a:xfrm>
            <a:off x="487722" y="1257665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總覽指標</a:t>
            </a:r>
            <a:r>
              <a:rPr kumimoji="1" lang="en-US" altLang="zh-TW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首頁</a:t>
            </a:r>
            <a:r>
              <a:rPr kumimoji="1" lang="en-US" altLang="zh-TW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b="1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剪去單一角落矩形 19"/>
          <p:cNvSpPr/>
          <p:nvPr/>
        </p:nvSpPr>
        <p:spPr>
          <a:xfrm>
            <a:off x="487722" y="3105164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單位管理</a:t>
            </a:r>
          </a:p>
        </p:txBody>
      </p:sp>
      <p:sp>
        <p:nvSpPr>
          <p:cNvPr id="21" name="剪去單一角落矩形 20"/>
          <p:cNvSpPr/>
          <p:nvPr/>
        </p:nvSpPr>
        <p:spPr>
          <a:xfrm>
            <a:off x="6126083" y="1256685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人員管理</a:t>
            </a:r>
          </a:p>
        </p:txBody>
      </p:sp>
      <p:sp>
        <p:nvSpPr>
          <p:cNvPr id="22" name="剪去單一角落矩形 21"/>
          <p:cNvSpPr/>
          <p:nvPr/>
        </p:nvSpPr>
        <p:spPr>
          <a:xfrm>
            <a:off x="3389039" y="1257665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個案管理</a:t>
            </a:r>
          </a:p>
        </p:txBody>
      </p:sp>
      <p:sp>
        <p:nvSpPr>
          <p:cNvPr id="23" name="剪去單一角落矩形 22"/>
          <p:cNvSpPr/>
          <p:nvPr/>
        </p:nvSpPr>
        <p:spPr>
          <a:xfrm>
            <a:off x="6126083" y="3158814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報表管理</a:t>
            </a:r>
          </a:p>
        </p:txBody>
      </p:sp>
      <p:sp>
        <p:nvSpPr>
          <p:cNvPr id="24" name="剪去單一角落矩形 23"/>
          <p:cNvSpPr/>
          <p:nvPr/>
        </p:nvSpPr>
        <p:spPr>
          <a:xfrm>
            <a:off x="8863128" y="1257665"/>
            <a:ext cx="1889760" cy="484749"/>
          </a:xfrm>
          <a:prstGeom prst="snip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zh-TW" altLang="en-US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評鑑指標</a:t>
            </a:r>
          </a:p>
        </p:txBody>
      </p:sp>
    </p:spTree>
    <p:extLst>
      <p:ext uri="{BB962C8B-B14F-4D97-AF65-F5344CB8AC3E}">
        <p14:creationId xmlns:p14="http://schemas.microsoft.com/office/powerpoint/2010/main" val="43317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直角三角形 5"/>
          <p:cNvSpPr/>
          <p:nvPr/>
        </p:nvSpPr>
        <p:spPr>
          <a:xfrm rot="13500000">
            <a:off x="145642" y="433929"/>
            <a:ext cx="245313" cy="252064"/>
          </a:xfrm>
          <a:custGeom>
            <a:avLst/>
            <a:gdLst>
              <a:gd name="connsiteX0" fmla="*/ 0 w 1151626"/>
              <a:gd name="connsiteY0" fmla="*/ 1151626 h 1151626"/>
              <a:gd name="connsiteX1" fmla="*/ 0 w 1151626"/>
              <a:gd name="connsiteY1" fmla="*/ 0 h 1151626"/>
              <a:gd name="connsiteX2" fmla="*/ 1151626 w 1151626"/>
              <a:gd name="connsiteY2" fmla="*/ 1151626 h 1151626"/>
              <a:gd name="connsiteX3" fmla="*/ 0 w 1151626"/>
              <a:gd name="connsiteY3" fmla="*/ 1151626 h 1151626"/>
              <a:gd name="connsiteX0" fmla="*/ 0 w 1612160"/>
              <a:gd name="connsiteY0" fmla="*/ 1660959 h 1660959"/>
              <a:gd name="connsiteX1" fmla="*/ 460534 w 1612160"/>
              <a:gd name="connsiteY1" fmla="*/ 0 h 1660959"/>
              <a:gd name="connsiteX2" fmla="*/ 1612160 w 1612160"/>
              <a:gd name="connsiteY2" fmla="*/ 1151626 h 1660959"/>
              <a:gd name="connsiteX3" fmla="*/ 0 w 1612160"/>
              <a:gd name="connsiteY3" fmla="*/ 1660959 h 1660959"/>
              <a:gd name="connsiteX0" fmla="*/ 0 w 1402337"/>
              <a:gd name="connsiteY0" fmla="*/ 1421162 h 1421161"/>
              <a:gd name="connsiteX1" fmla="*/ 250711 w 1402337"/>
              <a:gd name="connsiteY1" fmla="*/ 0 h 1421161"/>
              <a:gd name="connsiteX2" fmla="*/ 1402337 w 1402337"/>
              <a:gd name="connsiteY2" fmla="*/ 1151626 h 1421161"/>
              <a:gd name="connsiteX3" fmla="*/ 0 w 1402337"/>
              <a:gd name="connsiteY3" fmla="*/ 1421162 h 1421161"/>
              <a:gd name="connsiteX0" fmla="*/ 0 w 1573702"/>
              <a:gd name="connsiteY0" fmla="*/ 1617008 h 1617008"/>
              <a:gd name="connsiteX1" fmla="*/ 422076 w 1573702"/>
              <a:gd name="connsiteY1" fmla="*/ 0 h 1617008"/>
              <a:gd name="connsiteX2" fmla="*/ 1573702 w 1573702"/>
              <a:gd name="connsiteY2" fmla="*/ 1151626 h 1617008"/>
              <a:gd name="connsiteX3" fmla="*/ 0 w 1573702"/>
              <a:gd name="connsiteY3" fmla="*/ 1617008 h 1617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3702" h="1617008">
                <a:moveTo>
                  <a:pt x="0" y="1617008"/>
                </a:moveTo>
                <a:lnTo>
                  <a:pt x="422076" y="0"/>
                </a:lnTo>
                <a:lnTo>
                  <a:pt x="1573702" y="1151626"/>
                </a:lnTo>
                <a:lnTo>
                  <a:pt x="0" y="1617008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zh-TW" dirty="0">
                <a:solidFill>
                  <a:prstClr val="white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 </a:t>
            </a:r>
            <a:endParaRPr kumimoji="1" lang="zh-TW" altLang="en-US" dirty="0">
              <a:solidFill>
                <a:prstClr val="white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cxnSp>
        <p:nvCxnSpPr>
          <p:cNvPr id="15" name="直線接點 14"/>
          <p:cNvCxnSpPr/>
          <p:nvPr/>
        </p:nvCxnSpPr>
        <p:spPr>
          <a:xfrm>
            <a:off x="485713" y="941164"/>
            <a:ext cx="11249087" cy="0"/>
          </a:xfrm>
          <a:prstGeom prst="line">
            <a:avLst/>
          </a:prstGeom>
          <a:ln w="25400" cap="sq">
            <a:solidFill>
              <a:schemeClr val="accent4">
                <a:lumMod val="75000"/>
              </a:schemeClr>
            </a:solidFill>
          </a:ln>
          <a:effectLst>
            <a:outerShdw blurRad="50800" dist="50800" dir="5400000" algn="ctr" rotWithShape="0">
              <a:srgbClr val="FFC100">
                <a:alpha val="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541132" y="267574"/>
            <a:ext cx="605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 charset="-120"/>
              </a:rPr>
              <a:t>系統效益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CD46-7C9F-2546-9EFC-AF1A9EE89D02}" type="slidenum">
              <a:rPr kumimoji="1"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kumimoji="1"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63168"/>
              </p:ext>
            </p:extLst>
          </p:nvPr>
        </p:nvGraphicFramePr>
        <p:xfrm>
          <a:off x="485713" y="1062010"/>
          <a:ext cx="11290651" cy="5490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21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5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548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483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800" dirty="0">
                          <a:effectLst/>
                        </a:rPr>
                        <a:t>序號</a:t>
                      </a:r>
                      <a:endParaRPr lang="zh-TW" altLang="zh-TW" sz="1400" b="1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使用者效益項目</a:t>
                      </a:r>
                      <a:endParaRPr lang="zh-TW" sz="1400" b="1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使用本平台前</a:t>
                      </a:r>
                      <a:endParaRPr lang="zh-TW" sz="1400" b="1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900" marR="88900" algn="ctr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使用本平台後</a:t>
                      </a:r>
                      <a:endParaRPr lang="zh-TW" sz="1400" b="1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1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個案追蹤模組設計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人工記憶、查閱</a:t>
                      </a:r>
                      <a:r>
                        <a:rPr lang="zh-TW" sz="1400" kern="100" dirty="0">
                          <a:effectLst/>
                        </a:rPr>
                        <a:t>個</a:t>
                      </a:r>
                      <a:r>
                        <a:rPr lang="x-none" sz="1400" kern="100" dirty="0">
                          <a:effectLst/>
                        </a:rPr>
                        <a:t>案複評日，常有遺漏之處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對個案的定期追蹤無法有效執行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於複評日期前一個月提醒，能有充裕時間進行前置的案家溝通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達到高風險個案的額外管控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2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未立案服務</a:t>
                      </a:r>
                      <a:r>
                        <a:rPr lang="en-US" altLang="zh-TW" sz="1400" kern="800" dirty="0">
                          <a:effectLst/>
                        </a:rPr>
                        <a:t/>
                      </a:r>
                      <a:br>
                        <a:rPr lang="en-US" altLang="zh-TW" sz="1400" kern="800" dirty="0">
                          <a:effectLst/>
                        </a:rPr>
                      </a:br>
                      <a:r>
                        <a:rPr lang="en-US" sz="1400" kern="800" dirty="0">
                          <a:effectLst/>
                        </a:rPr>
                        <a:t>(</a:t>
                      </a:r>
                      <a:r>
                        <a:rPr lang="zh-TW" sz="1400" kern="800" dirty="0">
                          <a:effectLst/>
                        </a:rPr>
                        <a:t>潛在個案</a:t>
                      </a:r>
                      <a:r>
                        <a:rPr lang="en-US" sz="1400" kern="800" dirty="0">
                          <a:effectLst/>
                        </a:rPr>
                        <a:t>)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單位自行宣導蒐集的潛在長者資料，分散紀載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系統化紀錄，清楚知道在何時、何地進行相關的作業，以利追蹤情況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331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3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滿意度調查</a:t>
                      </a:r>
                      <a:r>
                        <a:rPr lang="en-US" altLang="zh-TW" sz="1400" kern="800" dirty="0">
                          <a:effectLst/>
                        </a:rPr>
                        <a:t/>
                      </a:r>
                      <a:br>
                        <a:rPr lang="en-US" altLang="zh-TW" sz="1400" kern="800" dirty="0">
                          <a:effectLst/>
                        </a:rPr>
                      </a:br>
                      <a:r>
                        <a:rPr lang="en-US" sz="1400" kern="800" dirty="0">
                          <a:effectLst/>
                        </a:rPr>
                        <a:t>(A</a:t>
                      </a:r>
                      <a:r>
                        <a:rPr lang="zh-TW" sz="1400" kern="800" dirty="0">
                          <a:effectLst/>
                        </a:rPr>
                        <a:t>級單位對</a:t>
                      </a:r>
                      <a:r>
                        <a:rPr lang="en-US" sz="1400" kern="800" dirty="0">
                          <a:effectLst/>
                        </a:rPr>
                        <a:t>B</a:t>
                      </a:r>
                      <a:r>
                        <a:rPr lang="zh-TW" sz="1400" kern="800" dirty="0">
                          <a:effectLst/>
                        </a:rPr>
                        <a:t>級單位</a:t>
                      </a:r>
                      <a:r>
                        <a:rPr lang="en-US" sz="1400" kern="800" dirty="0">
                          <a:effectLst/>
                        </a:rPr>
                        <a:t>)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滿意度調查透過收集後需人工後製成相關圖表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登打蒐集到的滿意度調查結果，系統自動生成圖表呈現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232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4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人員管理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需人工進行人員職種統計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借上述內容另行人工計算離職率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人員資料紀載相關證照，統計個職種人員數量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系統邏輯運算年度人員離職率。滿足評鑑檢附資料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5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個案分佈統計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無法系統性的知悉單位案況分布狀況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協助統計單位在案分布的各縣市地區，馬上知道單位在服務區域的量能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間接協助呈現個管員的負責案量，以達預防滿載數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1400" dirty="0"/>
                        <a:t>6</a:t>
                      </a:r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8900" marR="88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sz="1400" kern="800" dirty="0">
                          <a:effectLst/>
                        </a:rPr>
                        <a:t>評鑑報表及串接</a:t>
                      </a:r>
                      <a:endParaRPr lang="zh-TW" sz="1400" kern="8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評鑑指標條文冗長無法完全記憶，且相關檔管紙本眾多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量化指標統計耗費大量人力物力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評鑑條文電子化，並可讓單位就條文內容記錄單位自評方法，迅速比對</a:t>
                      </a:r>
                      <a:endParaRPr lang="zh-TW" sz="1400" kern="100" dirty="0">
                        <a:effectLst/>
                      </a:endParaRPr>
                    </a:p>
                    <a:p>
                      <a:pPr marL="342900" marR="88900" lvl="0" indent="-342900" algn="l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"/>
                      </a:pPr>
                      <a:r>
                        <a:rPr lang="x-none" sz="1400" kern="100" dirty="0">
                          <a:effectLst/>
                        </a:rPr>
                        <a:t>可量化資訊以系統資料產製，縮短資料整理時間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37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26C6D5">
                <a:alpha val="79000"/>
              </a:srgbClr>
            </a:gs>
            <a:gs pos="100000">
              <a:srgbClr val="51B5B2">
                <a:alpha val="90000"/>
              </a:srgbClr>
            </a:gs>
          </a:gsLst>
          <a:lin ang="2700000" scaled="0"/>
          <a:tileRect/>
        </a:gra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26C6D5">
                <a:alpha val="79000"/>
              </a:srgbClr>
            </a:gs>
            <a:gs pos="100000">
              <a:srgbClr val="51B5B2">
                <a:alpha val="90000"/>
              </a:srgbClr>
            </a:gs>
          </a:gsLst>
          <a:lin ang="2700000" scaled="0"/>
          <a:tileRect/>
        </a:gra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218</Words>
  <Application>Microsoft Office PowerPoint</Application>
  <PresentationFormat>寬螢幕</PresentationFormat>
  <Paragraphs>67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4</vt:i4>
      </vt:variant>
    </vt:vector>
  </HeadingPairs>
  <TitlesOfParts>
    <vt:vector size="15" baseType="lpstr">
      <vt:lpstr>Microsoft JhengHei Light</vt:lpstr>
      <vt:lpstr>Microsoft JhengHei</vt:lpstr>
      <vt:lpstr>Microsoft JhengHei</vt:lpstr>
      <vt:lpstr>新細明體</vt:lpstr>
      <vt:lpstr>Arial</vt:lpstr>
      <vt:lpstr>Calibri</vt:lpstr>
      <vt:lpstr>Calibri Light</vt:lpstr>
      <vt:lpstr>Wingdings</vt:lpstr>
      <vt:lpstr>Office 佈景主題</vt:lpstr>
      <vt:lpstr>2_Office 佈景主題</vt:lpstr>
      <vt:lpstr>3_Office 佈景主題</vt:lpstr>
      <vt:lpstr>PowerPoint 簡報</vt:lpstr>
      <vt:lpstr>方案內含結構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yu-chen chen</dc:creator>
  <cp:lastModifiedBy>yu-chen chen</cp:lastModifiedBy>
  <cp:revision>17</cp:revision>
  <dcterms:created xsi:type="dcterms:W3CDTF">2022-02-07T01:48:18Z</dcterms:created>
  <dcterms:modified xsi:type="dcterms:W3CDTF">2022-02-07T07:38:53Z</dcterms:modified>
</cp:coreProperties>
</file>